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Josefin Slab SemiBold" panose="020B060402020202020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Montserrat Light" panose="020B0604020202020204" charset="0"/>
      <p:regular r:id="rId37"/>
      <p:bold r:id="rId38"/>
      <p:italic r:id="rId39"/>
      <p:boldItalic r:id="rId40"/>
    </p:embeddedFont>
    <p:embeddedFont>
      <p:font typeface="Montserrat Thin" panose="020B0604020202020204" charset="0"/>
      <p:regular r:id="rId41"/>
      <p:bold r:id="rId42"/>
      <p:italic r:id="rId43"/>
      <p:boldItalic r:id="rId44"/>
    </p:embeddedFont>
    <p:embeddedFont>
      <p:font typeface="Montserrat Black" panose="020B0604020202020204" charset="0"/>
      <p:bold r:id="rId45"/>
      <p:boldItalic r:id="rId46"/>
    </p:embeddedFont>
    <p:embeddedFont>
      <p:font typeface="Montserrat Medium"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53" autoAdjust="0"/>
  </p:normalViewPr>
  <p:slideViewPr>
    <p:cSldViewPr snapToGrid="0">
      <p:cViewPr varScale="1">
        <p:scale>
          <a:sx n="82" d="100"/>
          <a:sy n="82" d="100"/>
        </p:scale>
        <p:origin x="14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first and second fold.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We can also get the coefficients from the pipeline. Here, it tells us that features like Pool Area and Garage Quality will cause sale price to increase by a larger amount with each increase in unit of relative value (note that the values were encoded).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regression</a:t>
            </a:r>
            <a:r>
              <a:rPr lang="en-US" baseline="0" dirty="0" smtClean="0"/>
              <a:t> models for the project, each having their own positives and negatives, and each having different model scores. The ultimate goal was to find which regression model had the highest score across all folds when compared against each other. Regression models are also useful for feature selection.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regression models begin as </a:t>
            </a:r>
            <a:r>
              <a:rPr lang="en-US" dirty="0" smtClean="0"/>
              <a:t>the defaults, </a:t>
            </a:r>
            <a:r>
              <a:rPr lang="en-US" dirty="0" smtClean="0"/>
              <a:t>which </a:t>
            </a:r>
            <a:r>
              <a:rPr lang="en-US" dirty="0" smtClean="0"/>
              <a:t>are </a:t>
            </a:r>
            <a:r>
              <a:rPr lang="en-US" dirty="0" smtClean="0"/>
              <a:t>the basic cross-validation </a:t>
            </a:r>
            <a:r>
              <a:rPr lang="en-US" dirty="0" smtClean="0"/>
              <a:t>scores.</a:t>
            </a:r>
            <a:r>
              <a:rPr lang="en-US" baseline="0" dirty="0" smtClean="0"/>
              <a:t> </a:t>
            </a:r>
            <a:r>
              <a:rPr lang="en-US" baseline="0" dirty="0" smtClean="0"/>
              <a:t>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a:t>
            </a:r>
            <a:r>
              <a:rPr lang="en-US" baseline="0" dirty="0" smtClean="0"/>
              <a:t>similar </a:t>
            </a:r>
            <a:r>
              <a:rPr lang="en-US" baseline="0" dirty="0" smtClean="0"/>
              <a:t>to the default model, with the caveat that all values at all folds are superior to the default model. Plus the tuned model as a higher mean as a result. Regardless, we can still see the degradation trend typical of the lasso.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and trades variance for bias.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*I do not know why it looks like this and will ask Vinod*. The tuned model, on the other hand</a:t>
            </a:r>
            <a:r>
              <a:rPr lang="en-US" baseline="0" dirty="0" smtClean="0"/>
              <a:t>, visually resembles the Ridge model the most . </a:t>
            </a:r>
            <a:r>
              <a:rPr lang="en-US" baseline="0" dirty="0" smtClean="0"/>
              <a:t>In fact, the elastic net, when tuned, has the greatest </a:t>
            </a:r>
            <a:r>
              <a:rPr lang="en-US" baseline="0" dirty="0" smtClean="0"/>
              <a:t>Mean CV </a:t>
            </a:r>
            <a:r>
              <a:rPr lang="en-US" baseline="0" dirty="0" smtClean="0"/>
              <a:t>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a:t>
            </a:r>
            <a:r>
              <a:rPr lang="en-US" baseline="0" dirty="0" smtClean="0"/>
              <a:t>sake, one would probably </a:t>
            </a:r>
            <a:r>
              <a:rPr lang="en-US" baseline="0" dirty="0" smtClean="0"/>
              <a:t>choose the </a:t>
            </a:r>
            <a:r>
              <a:rPr lang="en-US" baseline="0" dirty="0" smtClean="0"/>
              <a:t>Elastic </a:t>
            </a:r>
            <a:r>
              <a:rPr lang="en-US" baseline="0" dirty="0" smtClean="0"/>
              <a:t>over </a:t>
            </a:r>
            <a:r>
              <a:rPr lang="en-US" baseline="0" dirty="0" smtClean="0"/>
              <a:t>the Ridge </a:t>
            </a:r>
            <a:r>
              <a:rPr lang="en-US" baseline="0" dirty="0" smtClean="0"/>
              <a:t>in this </a:t>
            </a:r>
            <a:r>
              <a:rPr lang="en-US" baseline="0" dirty="0" smtClean="0"/>
              <a:t>scenario, despite the Elastic being so computationally intensive (*check with Vinod*), </a:t>
            </a:r>
            <a:r>
              <a:rPr lang="en-US" baseline="0" dirty="0" smtClean="0"/>
              <a:t>especially considering the difference in score is .0005 points.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0.886257, while the tuned model has a CV score of 0.886412.</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a:t>
            </a:r>
            <a:r>
              <a:rPr lang="en-US" baseline="0" dirty="0" smtClean="0"/>
              <a: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a:t>
            </a:r>
            <a:r>
              <a:rPr lang="en-US" baseline="0" dirty="0" smtClean="0"/>
              <a:t>root instead of the random forest’s “none”, </a:t>
            </a:r>
            <a:r>
              <a:rPr lang="en-US" baseline="0" dirty="0" smtClean="0"/>
              <a:t>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err="1" smtClean="0"/>
              <a:t>multicollinearity</a:t>
            </a:r>
            <a:r>
              <a:rPr lang="en-US" baseline="0" dirty="0" smtClean="0"/>
              <a:t> than others, while other models deal with larger data sets than others. And just because you would choose one of those models, doesn’t necessarily mean that the model in itself is </a:t>
            </a:r>
            <a:r>
              <a:rPr lang="en-US" baseline="0" dirty="0" smtClean="0"/>
              <a:t>“inferior” because its score was lower, </a:t>
            </a:r>
            <a:r>
              <a:rPr lang="en-US" baseline="0" dirty="0" smtClean="0"/>
              <a:t>rather, much like parameter tuning, </a:t>
            </a:r>
            <a:r>
              <a:rPr lang="en-US" baseline="0" dirty="0" smtClean="0"/>
              <a:t>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regression models </a:t>
            </a:r>
            <a:r>
              <a:rPr lang="en-US" dirty="0" smtClean="0"/>
              <a:t>felt like the </a:t>
            </a:r>
            <a:r>
              <a:rPr lang="en-US" dirty="0" smtClean="0"/>
              <a:t>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regression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(at the cost of the loss of score), the average importance looks almost visually identical to what the RF presented to us.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primary goal of the project was finding R2 score. While that’s how one would find the best model to work with, one would then have to use the ideal model to actually find results with it. Although mentioned and shown briefly, a comparison between results would have been beneficial. Additionally, as always, other models can be attempted to find either a better overall score, or a better model that suites our needs. We could always attempt to further adjust parameters as well.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a:t>
            </a:r>
            <a:r>
              <a:rPr lang="en-US" baseline="0" smtClean="0"/>
              <a:t>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regressions of the two features that had the </a:t>
            </a:r>
            <a:r>
              <a:rPr lang="en-US" baseline="0" smtClean="0"/>
              <a:t>highest importance </a:t>
            </a:r>
            <a:r>
              <a:rPr lang="en-US" baseline="0" dirty="0" smtClean="0"/>
              <a:t>in the GB models.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a:t>
            </a:r>
            <a:r>
              <a:rPr lang="en-US" baseline="0" dirty="0" smtClean="0"/>
              <a:t>files because of so many transformations), </a:t>
            </a:r>
            <a:r>
              <a:rPr lang="en-US" baseline="0" dirty="0" smtClean="0"/>
              <a:t>but transformations are done separately. This is different in a pipeline, where everything is applied to all transformers in a series. This simplifies the coding, avoids errors, and, most importantly, allows for recalling. </a:t>
            </a:r>
            <a:r>
              <a:rPr lang="en-US" baseline="0" dirty="0" smtClean="0"/>
              <a:t>Observed are the transformations done against each type of variable in one of the models, such as, for numeric, the mean was inputted for all null values, and the values were all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a:t>
            </a:r>
            <a:r>
              <a:rPr lang="en-US" baseline="0" dirty="0" smtClean="0"/>
              <a:t>example: </a:t>
            </a:r>
            <a:r>
              <a:rPr lang="en-US" baseline="0" dirty="0" smtClean="0"/>
              <a:t>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All this is telling us are that the correlations are highly affected by </a:t>
            </a:r>
            <a:r>
              <a:rPr lang="en-US" baseline="0" dirty="0" err="1" smtClean="0"/>
              <a:t>multicollinearity</a:t>
            </a:r>
            <a:r>
              <a:rPr lang="en-US" baseline="0" dirty="0" smtClean="0"/>
              <a:t>, which is what machine learning models are supposed to deal with.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600"/>
            <a:ext cx="6891449"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An OLS model would typically give coefficients, standard error, and a P-value. The MLR mainly provides the intercepts and the coefficients, but is able to provide predictions at the cost of standard error.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0037"/>
            <a:ext cx="4497355" cy="30573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2090036"/>
            <a:ext cx="4646645" cy="3053464"/>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a:solidFill>
                  <a:schemeClr val="accent3"/>
                </a:solidFill>
              </a:rPr>
              <a:t>The Lasso regression selects only the most relevant features, while the </a:t>
            </a:r>
            <a:r>
              <a:rPr lang="en-US" dirty="0" smtClean="0">
                <a:solidFill>
                  <a:schemeClr val="accent3"/>
                </a:solidFill>
              </a:rPr>
              <a:t>Ridge </a:t>
            </a:r>
            <a:r>
              <a:rPr lang="en-US" dirty="0">
                <a:solidFill>
                  <a:schemeClr val="accent3"/>
                </a:solidFill>
              </a:rPr>
              <a:t>model </a:t>
            </a:r>
            <a:r>
              <a:rPr lang="en-US" dirty="0" smtClean="0">
                <a:solidFill>
                  <a:schemeClr val="accent3"/>
                </a:solidFill>
              </a:rPr>
              <a:t>reduces </a:t>
            </a:r>
            <a:r>
              <a:rPr lang="en-US" dirty="0">
                <a:solidFill>
                  <a:schemeClr val="accent3"/>
                </a:solidFill>
              </a:rPr>
              <a:t>sensitivity to change by penalizing the "largest coefficients". </a:t>
            </a:r>
            <a:r>
              <a:rPr lang="en-US" dirty="0" smtClean="0">
                <a:solidFill>
                  <a:schemeClr val="accent3"/>
                </a:solidFill>
              </a:rPr>
              <a:t>Elastic Net is a hybrid of both.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All have the goal of reducing model complexity, handling </a:t>
            </a:r>
            <a:r>
              <a:rPr lang="en-US" dirty="0" err="1" smtClean="0">
                <a:solidFill>
                  <a:schemeClr val="accent3"/>
                </a:solidFill>
              </a:rPr>
              <a:t>multicollinearity</a:t>
            </a:r>
            <a:r>
              <a:rPr lang="en-US" dirty="0" smtClean="0">
                <a:solidFill>
                  <a:schemeClr val="accent3"/>
                </a:solidFill>
              </a:rPr>
              <a:t>, and making predictions more explainable.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176" y="2631233"/>
            <a:ext cx="4030824" cy="2512267"/>
          </a:xfrm>
          <a:prstGeom prst="rect">
            <a:avLst/>
          </a:prstGeom>
        </p:spPr>
      </p:pic>
      <p:sp>
        <p:nvSpPr>
          <p:cNvPr id="14" name="TextBox 13"/>
          <p:cNvSpPr txBox="1"/>
          <p:nvPr/>
        </p:nvSpPr>
        <p:spPr>
          <a:xfrm>
            <a:off x="2452395" y="3125754"/>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decision trees 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smtClean="0">
                <a:latin typeface="Source Sans Pro"/>
              </a:rPr>
              <a:t>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As seen before, decision </a:t>
            </a:r>
            <a:r>
              <a:rPr lang="en-US" sz="1400" dirty="0">
                <a:latin typeface="Source Sans Pro"/>
              </a:rPr>
              <a:t>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309" y="2168697"/>
            <a:ext cx="4468391" cy="29533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68697"/>
            <a:ext cx="4312309" cy="29692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489" y="9689"/>
            <a:ext cx="1848969" cy="20395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2458" y="9689"/>
            <a:ext cx="1881542" cy="2039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187" y="1595535"/>
            <a:ext cx="5301813" cy="354796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Coorelations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5629</TotalTime>
  <Words>5313</Words>
  <Application>Microsoft Office PowerPoint</Application>
  <PresentationFormat>On-screen Show (16:9)</PresentationFormat>
  <Paragraphs>196</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Josefin Slab SemiBold</vt:lpstr>
      <vt:lpstr>Montserrat</vt:lpstr>
      <vt:lpstr>Montserrat Light</vt:lpstr>
      <vt:lpstr>Montserrat Thin</vt:lpstr>
      <vt:lpstr>Arial (Body)</vt:lpstr>
      <vt:lpstr>Montserrat Black</vt:lpstr>
      <vt:lpstr>Source Sans Pro</vt:lpstr>
      <vt:lpstr>Montserrat Medium</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284</cp:revision>
  <dcterms:modified xsi:type="dcterms:W3CDTF">2024-08-11T00:44:51Z</dcterms:modified>
</cp:coreProperties>
</file>